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26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72F9-E320-4037-8412-88F9681A06F7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8AB-1B69-4895-B446-6182DBED2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08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72F9-E320-4037-8412-88F9681A06F7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8AB-1B69-4895-B446-6182DBED2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7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72F9-E320-4037-8412-88F9681A06F7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8AB-1B69-4895-B446-6182DBED2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30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72F9-E320-4037-8412-88F9681A06F7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8AB-1B69-4895-B446-6182DBED2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94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72F9-E320-4037-8412-88F9681A06F7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8AB-1B69-4895-B446-6182DBED2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40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72F9-E320-4037-8412-88F9681A06F7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8AB-1B69-4895-B446-6182DBED2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95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72F9-E320-4037-8412-88F9681A06F7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8AB-1B69-4895-B446-6182DBED2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0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72F9-E320-4037-8412-88F9681A06F7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8AB-1B69-4895-B446-6182DBED2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48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72F9-E320-4037-8412-88F9681A06F7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8AB-1B69-4895-B446-6182DBED2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14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72F9-E320-4037-8412-88F9681A06F7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8AB-1B69-4895-B446-6182DBED2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36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72F9-E320-4037-8412-88F9681A06F7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8AB-1B69-4895-B446-6182DBED2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76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F72F9-E320-4037-8412-88F9681A06F7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DF8AB-1B69-4895-B446-6182DBED2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44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jinbunchi.or.j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913B1A4-15E6-F8D3-4927-D32719505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817" y="7437921"/>
            <a:ext cx="3641052" cy="273078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フレーム 4"/>
          <p:cNvSpPr/>
          <p:nvPr/>
        </p:nvSpPr>
        <p:spPr>
          <a:xfrm>
            <a:off x="0" y="0"/>
            <a:ext cx="6858000" cy="9906000"/>
          </a:xfrm>
          <a:prstGeom prst="frame">
            <a:avLst>
              <a:gd name="adj1" fmla="val 1616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1881" y="3164130"/>
            <a:ext cx="3297119" cy="297773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12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9:00</a:t>
            </a:r>
            <a:r>
              <a:rPr lang="ja-JP" altLang="en-US" sz="12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12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岡山駅</a:t>
            </a:r>
            <a:r>
              <a:rPr lang="ja-JP" altLang="en-US" sz="12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出発</a:t>
            </a:r>
            <a:endParaRPr lang="en-US" altLang="ja-JP" sz="1200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2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12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9:45</a:t>
            </a:r>
            <a:r>
              <a:rPr lang="ja-JP" altLang="en-US" sz="12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長船</a:t>
            </a:r>
            <a:r>
              <a:rPr lang="en-US" altLang="ja-JP" sz="12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SA</a:t>
            </a:r>
            <a:r>
              <a:rPr lang="ja-JP" altLang="en-US" sz="12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出発</a:t>
            </a:r>
            <a:endParaRPr lang="en-US" altLang="ja-JP" sz="1200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1100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10:00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山鳥毛鑑賞・博物館内散策・お買い物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11: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</a:t>
            </a: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神前打ち奉納刀鑑賞　＠靭負神社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講話「刀剣が取り持つ縁」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  <a:p>
            <a:pPr>
              <a:lnSpc>
                <a:spcPts val="12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　　　　　　　高原 家直 氏（靭負神社 宮司）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  <a:p>
            <a:pPr>
              <a:lnSpc>
                <a:spcPts val="900"/>
              </a:lnSpc>
            </a:pPr>
            <a:endParaRPr lang="en-US" altLang="ja-JP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12:00</a:t>
            </a:r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昼食 ＠長船</a:t>
            </a:r>
            <a:r>
              <a:rPr kumimoji="1"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SA</a:t>
            </a:r>
          </a:p>
          <a:p>
            <a:pPr>
              <a:lnSpc>
                <a:spcPts val="900"/>
              </a:lnSpc>
            </a:pPr>
            <a:endParaRPr kumimoji="1"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対談「山鳥毛の魅力」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武久 顕也 氏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（瀬戸内市長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谷一尚 氏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（林原美術館長）</a:t>
            </a:r>
            <a:endParaRPr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</a:t>
            </a:r>
            <a:endParaRPr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13:30</a:t>
            </a:r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長船</a:t>
            </a: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SA</a:t>
            </a:r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出発 </a:t>
            </a:r>
            <a:endParaRPr kumimoji="1"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endParaRPr kumimoji="1" lang="en-US" altLang="ja-JP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14:00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ミニ皿 絵付け体験</a:t>
            </a: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@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寒風陶芸会館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15:00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終了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lang="en-US" altLang="ja-JP" sz="12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15:30</a:t>
            </a:r>
            <a:r>
              <a:rPr lang="ja-JP" altLang="en-US" sz="12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長船</a:t>
            </a:r>
            <a:r>
              <a:rPr lang="en-US" altLang="ja-JP" sz="12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SA</a:t>
            </a:r>
            <a:r>
              <a:rPr lang="ja-JP" altLang="en-US" sz="12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解散</a:t>
            </a:r>
            <a:endParaRPr lang="en-US" altLang="ja-JP" sz="1200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en-US" altLang="ja-JP" sz="12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16:15</a:t>
            </a:r>
            <a:r>
              <a:rPr lang="ja-JP" altLang="en-US" sz="12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岡山駅解散</a:t>
            </a:r>
            <a:endParaRPr lang="en-US" altLang="ja-JP" sz="1200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フローチャート: 代替処理 9"/>
          <p:cNvSpPr/>
          <p:nvPr/>
        </p:nvSpPr>
        <p:spPr>
          <a:xfrm>
            <a:off x="152744" y="2879260"/>
            <a:ext cx="1246586" cy="232975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当日の流れ</a:t>
            </a:r>
            <a:endParaRPr kumimoji="1"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フローチャート: 代替処理 10"/>
          <p:cNvSpPr/>
          <p:nvPr/>
        </p:nvSpPr>
        <p:spPr>
          <a:xfrm>
            <a:off x="167027" y="1327927"/>
            <a:ext cx="1218020" cy="242812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定　　員</a:t>
            </a:r>
          </a:p>
        </p:txBody>
      </p:sp>
      <p:sp>
        <p:nvSpPr>
          <p:cNvPr id="12" name="フローチャート: 代替処理 11"/>
          <p:cNvSpPr/>
          <p:nvPr/>
        </p:nvSpPr>
        <p:spPr>
          <a:xfrm>
            <a:off x="181013" y="1739460"/>
            <a:ext cx="1276528" cy="199433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参加費</a:t>
            </a:r>
          </a:p>
        </p:txBody>
      </p:sp>
      <p:sp>
        <p:nvSpPr>
          <p:cNvPr id="13" name="フローチャート: 代替処理 12"/>
          <p:cNvSpPr/>
          <p:nvPr/>
        </p:nvSpPr>
        <p:spPr>
          <a:xfrm>
            <a:off x="213674" y="6944230"/>
            <a:ext cx="1338424" cy="291010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お問合せ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13613" y="46721"/>
            <a:ext cx="35807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2023</a:t>
            </a:r>
            <a:r>
              <a:rPr kumimoji="1" lang="ja-JP" altLang="en-US" sz="2800" dirty="0"/>
              <a:t>年</a:t>
            </a:r>
            <a:endParaRPr kumimoji="1" lang="en-US" altLang="ja-JP" sz="2800" dirty="0"/>
          </a:p>
          <a:p>
            <a:r>
              <a:rPr kumimoji="1" lang="ja-JP" altLang="en-US" sz="4400" dirty="0"/>
              <a:t>１２</a:t>
            </a:r>
            <a:r>
              <a:rPr kumimoji="1" lang="en-US" altLang="ja-JP" sz="4400" dirty="0"/>
              <a:t>/</a:t>
            </a:r>
            <a:r>
              <a:rPr kumimoji="1" lang="ja-JP" altLang="en-US" sz="4400" dirty="0"/>
              <a:t>９</a:t>
            </a:r>
            <a:r>
              <a:rPr kumimoji="1" lang="ja-JP" altLang="en-US" sz="3600" dirty="0"/>
              <a:t>（土）</a:t>
            </a:r>
            <a:endParaRPr kumimoji="1" lang="en-US" altLang="ja-JP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8769" y="2041423"/>
            <a:ext cx="38042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会員様：</a:t>
            </a:r>
            <a:r>
              <a:rPr lang="en-US" altLang="ja-JP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7000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円　非会員様：</a:t>
            </a:r>
            <a:r>
              <a:rPr lang="en-US" altLang="ja-JP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8000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円</a:t>
            </a:r>
            <a:endParaRPr lang="en-US" altLang="ja-JP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当日、各集合場所で現金にて</a:t>
            </a: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集金いたします。</a:t>
            </a:r>
            <a:endParaRPr kumimoji="1"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参加費には交通費、食費、各入館料を含みます。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30860" y="1209350"/>
            <a:ext cx="1242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2</a:t>
            </a:r>
            <a:r>
              <a:rPr kumimoji="1" lang="en-US" altLang="ja-JP" sz="2400" dirty="0"/>
              <a:t>0</a:t>
            </a:r>
            <a:r>
              <a:rPr kumimoji="1" lang="ja-JP" altLang="en-US" sz="2400" dirty="0"/>
              <a:t>人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33384" y="7708237"/>
            <a:ext cx="660300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（一社）</a:t>
            </a:r>
            <a:r>
              <a:rPr kumimoji="1"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人文知応援フォーラム</a:t>
            </a:r>
            <a:endParaRPr kumimoji="1"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〒</a:t>
            </a:r>
            <a:r>
              <a:rPr lang="en-US" altLang="ja-JP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710-0055</a:t>
            </a:r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倉敷市阿知</a:t>
            </a:r>
            <a:r>
              <a:rPr lang="en-US" altLang="ja-JP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丁目</a:t>
            </a:r>
            <a:r>
              <a:rPr lang="en-US" altLang="ja-JP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25-33</a:t>
            </a:r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三楽会館内</a:t>
            </a: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電　話：</a:t>
            </a:r>
            <a:r>
              <a:rPr lang="en-US" altLang="ja-JP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086-436-7002</a:t>
            </a:r>
          </a:p>
          <a:p>
            <a:r>
              <a:rPr kumimoji="1"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メール：</a:t>
            </a:r>
            <a:r>
              <a:rPr kumimoji="1" lang="en-US" altLang="ja-JP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  <a:hlinkClick r:id="rId3"/>
              </a:rPr>
              <a:t>info@jinbunchi.or.jp</a:t>
            </a:r>
            <a:r>
              <a:rPr kumimoji="1" lang="en-US" altLang="ja-JP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</a:p>
          <a:p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①参加者のお名前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②集合場所（岡山駅または長船</a:t>
            </a: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SA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③携帯電話番号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kumimoji="1" lang="en-US" altLang="ja-JP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委託旅行会社</a:t>
            </a:r>
            <a: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: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（</a:t>
            </a: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株）美袋交通</a:t>
            </a:r>
            <a:endParaRPr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〒</a:t>
            </a:r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719-1311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岡山県総社市美袋</a:t>
            </a:r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32-2</a:t>
            </a:r>
            <a:endParaRPr kumimoji="1"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kumimoji="1" lang="en-US" altLang="ja-JP" sz="1200" dirty="0"/>
          </a:p>
          <a:p>
            <a:r>
              <a:rPr lang="en-US" altLang="ja-JP" sz="1200" dirty="0"/>
              <a:t>                           </a:t>
            </a:r>
            <a:endParaRPr kumimoji="1" lang="ja-JP" altLang="en-US" sz="1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D340BCF-85FA-E4DA-3BCF-C398836E7EE4}"/>
              </a:ext>
            </a:extLst>
          </p:cNvPr>
          <p:cNvSpPr txBox="1"/>
          <p:nvPr/>
        </p:nvSpPr>
        <p:spPr>
          <a:xfrm>
            <a:off x="3860144" y="-130332"/>
            <a:ext cx="2923877" cy="95214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第５回　人文知探訪プログラム</a:t>
            </a:r>
            <a:endParaRPr lang="en-US" altLang="ja-JP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altLang="ja-JP" sz="1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36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刀剣の里　長船 で 先人の叡智を学ぶ</a:t>
            </a:r>
            <a:endParaRPr lang="en-US" altLang="ja-JP" sz="36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</a:t>
            </a:r>
            <a:r>
              <a:rPr lang="ja-JP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～</a:t>
            </a:r>
            <a:r>
              <a:rPr lang="ja-JP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国宝 </a:t>
            </a:r>
            <a:r>
              <a:rPr lang="ja-JP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行書体" panose="03000609000000000000" pitchFamily="65" charset="-128"/>
                <a:ea typeface="HG行書体" panose="03000609000000000000" pitchFamily="65" charset="-128"/>
              </a:rPr>
              <a:t>山鳥毛</a:t>
            </a:r>
            <a:r>
              <a:rPr lang="ja-JP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（太刀 無銘一文字）</a:t>
            </a:r>
            <a:endParaRPr lang="en-US" altLang="ja-JP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　　谷一林原美術館長の解説で巡る～</a:t>
            </a:r>
            <a:endParaRPr lang="en-US" altLang="ja-JP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kumimoji="1" lang="ja-JP" altLang="en-US" dirty="0"/>
          </a:p>
        </p:txBody>
      </p:sp>
      <p:sp>
        <p:nvSpPr>
          <p:cNvPr id="7" name="フローチャート: 代替処理 6">
            <a:extLst>
              <a:ext uri="{FF2B5EF4-FFF2-40B4-BE49-F238E27FC236}">
                <a16:creationId xmlns:a16="http://schemas.microsoft.com/office/drawing/2014/main" id="{12904738-306C-C20B-22B0-8E0F54A4B47D}"/>
              </a:ext>
            </a:extLst>
          </p:cNvPr>
          <p:cNvSpPr/>
          <p:nvPr/>
        </p:nvSpPr>
        <p:spPr>
          <a:xfrm>
            <a:off x="167027" y="206270"/>
            <a:ext cx="1218020" cy="237483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開催日</a:t>
            </a:r>
          </a:p>
        </p:txBody>
      </p:sp>
      <p:sp>
        <p:nvSpPr>
          <p:cNvPr id="14" name="フローチャート: 代替処理 13"/>
          <p:cNvSpPr/>
          <p:nvPr/>
        </p:nvSpPr>
        <p:spPr>
          <a:xfrm>
            <a:off x="198769" y="6271450"/>
            <a:ext cx="1292399" cy="227915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持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参物</a:t>
            </a:r>
            <a:endParaRPr kumimoji="1"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6519" y="6459588"/>
            <a:ext cx="3332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エプロン</a:t>
            </a:r>
            <a:endParaRPr kumimoji="1"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（絵付けの際に汚れないようお持ちください）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AF9D883-FE1A-7A7D-98CC-11A5DEFB2DF5}"/>
              </a:ext>
            </a:extLst>
          </p:cNvPr>
          <p:cNvSpPr txBox="1"/>
          <p:nvPr/>
        </p:nvSpPr>
        <p:spPr>
          <a:xfrm>
            <a:off x="1399330" y="2886557"/>
            <a:ext cx="227584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※</a:t>
            </a:r>
            <a:r>
              <a:rPr kumimoji="1" lang="ja-JP" altLang="en-US" sz="1050" dirty="0"/>
              <a:t>基本的にバス移動となります。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8145FB2-3F96-F1EE-A07E-8E4098243358}"/>
              </a:ext>
            </a:extLst>
          </p:cNvPr>
          <p:cNvSpPr/>
          <p:nvPr/>
        </p:nvSpPr>
        <p:spPr>
          <a:xfrm>
            <a:off x="1581223" y="6961628"/>
            <a:ext cx="2314650" cy="352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sz="1400" b="1" dirty="0"/>
              <a:t>090-3179-1491(</a:t>
            </a:r>
            <a:r>
              <a:rPr kumimoji="1" lang="ja-JP" altLang="en-US" sz="1400" b="1" dirty="0"/>
              <a:t>担当：小林）</a:t>
            </a:r>
          </a:p>
        </p:txBody>
      </p:sp>
      <p:sp>
        <p:nvSpPr>
          <p:cNvPr id="20" name="フローチャート: 代替処理 19">
            <a:extLst>
              <a:ext uri="{FF2B5EF4-FFF2-40B4-BE49-F238E27FC236}">
                <a16:creationId xmlns:a16="http://schemas.microsoft.com/office/drawing/2014/main" id="{77EFE948-E15C-7B6F-8B41-F100032B17C0}"/>
              </a:ext>
            </a:extLst>
          </p:cNvPr>
          <p:cNvSpPr/>
          <p:nvPr/>
        </p:nvSpPr>
        <p:spPr>
          <a:xfrm>
            <a:off x="213674" y="7376579"/>
            <a:ext cx="1338424" cy="291010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お申込み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088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1721</TotalTime>
  <Words>282</Words>
  <Application>Microsoft Office PowerPoint</Application>
  <PresentationFormat>A4 210 x 297 mm</PresentationFormat>
  <Paragraphs>57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HG行書体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sanraku1</dc:creator>
  <cp:lastModifiedBy>SRK221108</cp:lastModifiedBy>
  <cp:revision>25</cp:revision>
  <cp:lastPrinted>2023-10-26T02:17:07Z</cp:lastPrinted>
  <dcterms:created xsi:type="dcterms:W3CDTF">2023-10-11T04:15:21Z</dcterms:created>
  <dcterms:modified xsi:type="dcterms:W3CDTF">2023-10-31T01:52:39Z</dcterms:modified>
</cp:coreProperties>
</file>